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95" r:id="rId1"/>
  </p:sldMasterIdLst>
  <p:notesMasterIdLst>
    <p:notesMasterId r:id="rId6"/>
  </p:notesMasterIdLst>
  <p:sldIdLst>
    <p:sldId id="256" r:id="rId2"/>
    <p:sldId id="259" r:id="rId3"/>
    <p:sldId id="257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79932"/>
  </p:normalViewPr>
  <p:slideViewPr>
    <p:cSldViewPr snapToGrid="0">
      <p:cViewPr varScale="1">
        <p:scale>
          <a:sx n="100" d="100"/>
          <a:sy n="100" d="100"/>
        </p:scale>
        <p:origin x="12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DCBC4D-7CEF-4D1F-9A88-DC3E777DB10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2D5F0A-570A-427B-A15F-6189823AE52F}">
      <dgm:prSet/>
      <dgm:spPr/>
      <dgm:t>
        <a:bodyPr/>
        <a:lstStyle/>
        <a:p>
          <a:r>
            <a:rPr lang="en-US" b="1"/>
            <a:t>What does final table show?</a:t>
          </a:r>
          <a:endParaRPr lang="en-US"/>
        </a:p>
      </dgm:t>
    </dgm:pt>
    <dgm:pt modelId="{E03F1662-380A-4A65-ADEE-1F9C604AAA4A}" type="parTrans" cxnId="{EAC5437F-41D9-4B5A-9328-9F31DC72FEB1}">
      <dgm:prSet/>
      <dgm:spPr/>
      <dgm:t>
        <a:bodyPr/>
        <a:lstStyle/>
        <a:p>
          <a:endParaRPr lang="en-US"/>
        </a:p>
      </dgm:t>
    </dgm:pt>
    <dgm:pt modelId="{3D011622-496C-46A4-AE85-9248665064E2}" type="sibTrans" cxnId="{EAC5437F-41D9-4B5A-9328-9F31DC72FEB1}">
      <dgm:prSet/>
      <dgm:spPr/>
      <dgm:t>
        <a:bodyPr/>
        <a:lstStyle/>
        <a:p>
          <a:endParaRPr lang="en-US"/>
        </a:p>
      </dgm:t>
    </dgm:pt>
    <dgm:pt modelId="{E7DDD68C-C119-4009-A0A8-3F6B52916FAD}">
      <dgm:prSet/>
      <dgm:spPr/>
      <dgm:t>
        <a:bodyPr/>
        <a:lstStyle/>
        <a:p>
          <a:pPr>
            <a:lnSpc>
              <a:spcPct val="150000"/>
            </a:lnSpc>
          </a:pPr>
          <a:r>
            <a:rPr lang="en-US" dirty="0"/>
            <a:t> Each row shows revenue generated from an individual customer on a certain product, within the month</a:t>
          </a:r>
        </a:p>
      </dgm:t>
    </dgm:pt>
    <dgm:pt modelId="{168B8E5B-F90E-4AE2-9FA4-10A9D7BD3EE1}" type="parTrans" cxnId="{A938CB69-74B4-4104-B486-13C4D7E7CF3F}">
      <dgm:prSet/>
      <dgm:spPr/>
      <dgm:t>
        <a:bodyPr/>
        <a:lstStyle/>
        <a:p>
          <a:endParaRPr lang="en-US"/>
        </a:p>
      </dgm:t>
    </dgm:pt>
    <dgm:pt modelId="{9B45F000-B3CE-4C15-AD00-B057B03A75A3}" type="sibTrans" cxnId="{A938CB69-74B4-4104-B486-13C4D7E7CF3F}">
      <dgm:prSet/>
      <dgm:spPr/>
      <dgm:t>
        <a:bodyPr/>
        <a:lstStyle/>
        <a:p>
          <a:endParaRPr lang="en-US"/>
        </a:p>
      </dgm:t>
    </dgm:pt>
    <dgm:pt modelId="{EFBB7984-6527-4B64-9F13-5719FDEB6C2A}">
      <dgm:prSet/>
      <dgm:spPr/>
      <dgm:t>
        <a:bodyPr/>
        <a:lstStyle/>
        <a:p>
          <a:r>
            <a:rPr lang="en-US" b="1" dirty="0"/>
            <a:t>Use Cases within Tableau Dashboard (Graph, Chart, Table, etc.):</a:t>
          </a:r>
          <a:endParaRPr lang="en-US" dirty="0"/>
        </a:p>
      </dgm:t>
    </dgm:pt>
    <dgm:pt modelId="{61718BA4-E00C-4532-80B0-64D767F18C94}" type="parTrans" cxnId="{DA8EA286-0787-4377-ACE0-6D15748AA06E}">
      <dgm:prSet/>
      <dgm:spPr/>
      <dgm:t>
        <a:bodyPr/>
        <a:lstStyle/>
        <a:p>
          <a:endParaRPr lang="en-US"/>
        </a:p>
      </dgm:t>
    </dgm:pt>
    <dgm:pt modelId="{7D3E1FE3-CE61-4C7E-BBBA-B0319593D4E9}" type="sibTrans" cxnId="{DA8EA286-0787-4377-ACE0-6D15748AA06E}">
      <dgm:prSet/>
      <dgm:spPr/>
      <dgm:t>
        <a:bodyPr/>
        <a:lstStyle/>
        <a:p>
          <a:endParaRPr lang="en-US"/>
        </a:p>
      </dgm:t>
    </dgm:pt>
    <dgm:pt modelId="{807F5784-A8C0-431A-A13C-E3ABA312C1C1}">
      <dgm:prSet/>
      <dgm:spPr/>
      <dgm:t>
        <a:bodyPr/>
        <a:lstStyle/>
        <a:p>
          <a:pPr>
            <a:lnSpc>
              <a:spcPct val="150000"/>
            </a:lnSpc>
          </a:pPr>
          <a:r>
            <a:rPr lang="en-US" dirty="0"/>
            <a:t> Total revenue, revenue by product, revenue by month, revenue by region</a:t>
          </a:r>
        </a:p>
      </dgm:t>
    </dgm:pt>
    <dgm:pt modelId="{FA0B16BF-FB3D-428B-9589-9FE3C8077547}" type="parTrans" cxnId="{6299EE6D-7ABA-4878-B0EE-EAE3F7E641B1}">
      <dgm:prSet/>
      <dgm:spPr/>
      <dgm:t>
        <a:bodyPr/>
        <a:lstStyle/>
        <a:p>
          <a:endParaRPr lang="en-US"/>
        </a:p>
      </dgm:t>
    </dgm:pt>
    <dgm:pt modelId="{4F49F651-35C5-4CDA-B109-03379519F56C}" type="sibTrans" cxnId="{6299EE6D-7ABA-4878-B0EE-EAE3F7E641B1}">
      <dgm:prSet/>
      <dgm:spPr/>
      <dgm:t>
        <a:bodyPr/>
        <a:lstStyle/>
        <a:p>
          <a:endParaRPr lang="en-US"/>
        </a:p>
      </dgm:t>
    </dgm:pt>
    <dgm:pt modelId="{B255B7CF-5D2E-4921-BF97-C0B32B203E74}">
      <dgm:prSet/>
      <dgm:spPr/>
      <dgm:t>
        <a:bodyPr/>
        <a:lstStyle/>
        <a:p>
          <a:pPr>
            <a:lnSpc>
              <a:spcPct val="90000"/>
            </a:lnSpc>
          </a:pPr>
          <a:r>
            <a:rPr lang="en-US" dirty="0"/>
            <a:t> Top-performing products and customers, generating most revenue</a:t>
          </a:r>
        </a:p>
      </dgm:t>
    </dgm:pt>
    <dgm:pt modelId="{6C8F6F20-AE0A-4CCB-AE69-B73EA88AB7DD}" type="parTrans" cxnId="{56E5EC43-085D-42AD-B031-F5E9F0462F8D}">
      <dgm:prSet/>
      <dgm:spPr/>
      <dgm:t>
        <a:bodyPr/>
        <a:lstStyle/>
        <a:p>
          <a:endParaRPr lang="en-US"/>
        </a:p>
      </dgm:t>
    </dgm:pt>
    <dgm:pt modelId="{96145585-48E7-49BE-A52E-E4A393D412D7}" type="sibTrans" cxnId="{56E5EC43-085D-42AD-B031-F5E9F0462F8D}">
      <dgm:prSet/>
      <dgm:spPr/>
      <dgm:t>
        <a:bodyPr/>
        <a:lstStyle/>
        <a:p>
          <a:endParaRPr lang="en-US"/>
        </a:p>
      </dgm:t>
    </dgm:pt>
    <dgm:pt modelId="{7556585B-9C6C-4FFA-96E7-FFC4DEEED318}">
      <dgm:prSet/>
      <dgm:spPr/>
      <dgm:t>
        <a:bodyPr/>
        <a:lstStyle/>
        <a:p>
          <a:pPr>
            <a:lnSpc>
              <a:spcPct val="90000"/>
            </a:lnSpc>
          </a:pPr>
          <a:r>
            <a:rPr lang="en-US" dirty="0"/>
            <a:t> Top-performing products per segment</a:t>
          </a:r>
        </a:p>
      </dgm:t>
    </dgm:pt>
    <dgm:pt modelId="{2A97FAD0-D28D-48B9-AF1C-B5244A791722}" type="parTrans" cxnId="{57631818-867C-4BB9-AC2C-70185D2E083E}">
      <dgm:prSet/>
      <dgm:spPr/>
      <dgm:t>
        <a:bodyPr/>
        <a:lstStyle/>
        <a:p>
          <a:endParaRPr lang="en-US"/>
        </a:p>
      </dgm:t>
    </dgm:pt>
    <dgm:pt modelId="{488FCF99-A05B-4211-97CE-B1D198DB9FB8}" type="sibTrans" cxnId="{57631818-867C-4BB9-AC2C-70185D2E083E}">
      <dgm:prSet/>
      <dgm:spPr/>
      <dgm:t>
        <a:bodyPr/>
        <a:lstStyle/>
        <a:p>
          <a:endParaRPr lang="en-US"/>
        </a:p>
      </dgm:t>
    </dgm:pt>
    <dgm:pt modelId="{15DF4D72-989F-443F-84FC-79026FB58FE5}">
      <dgm:prSet/>
      <dgm:spPr/>
      <dgm:t>
        <a:bodyPr/>
        <a:lstStyle/>
        <a:p>
          <a:pPr>
            <a:lnSpc>
              <a:spcPct val="90000"/>
            </a:lnSpc>
          </a:pPr>
          <a:r>
            <a:rPr lang="en-US" dirty="0"/>
            <a:t> Characteristics of customers most likely to make a purchase, and frequency of those purchases</a:t>
          </a:r>
        </a:p>
      </dgm:t>
    </dgm:pt>
    <dgm:pt modelId="{6D6A0255-EE67-41FA-93F5-03F589095B58}" type="parTrans" cxnId="{E39FEC8E-E03D-4030-8375-95F21A7016E5}">
      <dgm:prSet/>
      <dgm:spPr/>
      <dgm:t>
        <a:bodyPr/>
        <a:lstStyle/>
        <a:p>
          <a:endParaRPr lang="en-US"/>
        </a:p>
      </dgm:t>
    </dgm:pt>
    <dgm:pt modelId="{2870DF77-7F36-4DF6-B960-A2EB64007568}" type="sibTrans" cxnId="{E39FEC8E-E03D-4030-8375-95F21A7016E5}">
      <dgm:prSet/>
      <dgm:spPr/>
      <dgm:t>
        <a:bodyPr/>
        <a:lstStyle/>
        <a:p>
          <a:endParaRPr lang="en-US"/>
        </a:p>
      </dgm:t>
    </dgm:pt>
    <dgm:pt modelId="{201103D6-C8AF-5D4D-9C50-F26CE71A4D36}" type="pres">
      <dgm:prSet presAssocID="{54DCBC4D-7CEF-4D1F-9A88-DC3E777DB10C}" presName="linear" presStyleCnt="0">
        <dgm:presLayoutVars>
          <dgm:animLvl val="lvl"/>
          <dgm:resizeHandles val="exact"/>
        </dgm:presLayoutVars>
      </dgm:prSet>
      <dgm:spPr/>
    </dgm:pt>
    <dgm:pt modelId="{8A934B7E-A046-304A-8D22-10B7DD799CA7}" type="pres">
      <dgm:prSet presAssocID="{002D5F0A-570A-427B-A15F-6189823AE52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41806D6-8927-934B-B24A-B767753E3C0B}" type="pres">
      <dgm:prSet presAssocID="{002D5F0A-570A-427B-A15F-6189823AE52F}" presName="childText" presStyleLbl="revTx" presStyleIdx="0" presStyleCnt="2" custScaleY="164234">
        <dgm:presLayoutVars>
          <dgm:bulletEnabled val="1"/>
        </dgm:presLayoutVars>
      </dgm:prSet>
      <dgm:spPr/>
    </dgm:pt>
    <dgm:pt modelId="{31304EC3-90CF-A34D-BBAD-14F0638847E7}" type="pres">
      <dgm:prSet presAssocID="{EFBB7984-6527-4B64-9F13-5719FDEB6C2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D7E6A33-0001-1F4B-AF40-D4F9CB4BFB0E}" type="pres">
      <dgm:prSet presAssocID="{EFBB7984-6527-4B64-9F13-5719FDEB6C2A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F53A0706-1E0C-334B-AA36-DF8F2D2B1BA6}" type="presOf" srcId="{7556585B-9C6C-4FFA-96E7-FFC4DEEED318}" destId="{1D7E6A33-0001-1F4B-AF40-D4F9CB4BFB0E}" srcOrd="0" destOrd="2" presId="urn:microsoft.com/office/officeart/2005/8/layout/vList2"/>
    <dgm:cxn modelId="{7C170713-B50B-FC4E-A6FE-349757302F94}" type="presOf" srcId="{54DCBC4D-7CEF-4D1F-9A88-DC3E777DB10C}" destId="{201103D6-C8AF-5D4D-9C50-F26CE71A4D36}" srcOrd="0" destOrd="0" presId="urn:microsoft.com/office/officeart/2005/8/layout/vList2"/>
    <dgm:cxn modelId="{57631818-867C-4BB9-AC2C-70185D2E083E}" srcId="{EFBB7984-6527-4B64-9F13-5719FDEB6C2A}" destId="{7556585B-9C6C-4FFA-96E7-FFC4DEEED318}" srcOrd="2" destOrd="0" parTransId="{2A97FAD0-D28D-48B9-AF1C-B5244A791722}" sibTransId="{488FCF99-A05B-4211-97CE-B1D198DB9FB8}"/>
    <dgm:cxn modelId="{56E5EC43-085D-42AD-B031-F5E9F0462F8D}" srcId="{EFBB7984-6527-4B64-9F13-5719FDEB6C2A}" destId="{B255B7CF-5D2E-4921-BF97-C0B32B203E74}" srcOrd="1" destOrd="0" parTransId="{6C8F6F20-AE0A-4CCB-AE69-B73EA88AB7DD}" sibTransId="{96145585-48E7-49BE-A52E-E4A393D412D7}"/>
    <dgm:cxn modelId="{B3D1D960-233F-F545-8A91-768D5394FA47}" type="presOf" srcId="{B255B7CF-5D2E-4921-BF97-C0B32B203E74}" destId="{1D7E6A33-0001-1F4B-AF40-D4F9CB4BFB0E}" srcOrd="0" destOrd="1" presId="urn:microsoft.com/office/officeart/2005/8/layout/vList2"/>
    <dgm:cxn modelId="{A938CB69-74B4-4104-B486-13C4D7E7CF3F}" srcId="{002D5F0A-570A-427B-A15F-6189823AE52F}" destId="{E7DDD68C-C119-4009-A0A8-3F6B52916FAD}" srcOrd="0" destOrd="0" parTransId="{168B8E5B-F90E-4AE2-9FA4-10A9D7BD3EE1}" sibTransId="{9B45F000-B3CE-4C15-AD00-B057B03A75A3}"/>
    <dgm:cxn modelId="{7628316B-2712-1847-B985-80F5ABA373EB}" type="presOf" srcId="{807F5784-A8C0-431A-A13C-E3ABA312C1C1}" destId="{1D7E6A33-0001-1F4B-AF40-D4F9CB4BFB0E}" srcOrd="0" destOrd="0" presId="urn:microsoft.com/office/officeart/2005/8/layout/vList2"/>
    <dgm:cxn modelId="{6299EE6D-7ABA-4878-B0EE-EAE3F7E641B1}" srcId="{EFBB7984-6527-4B64-9F13-5719FDEB6C2A}" destId="{807F5784-A8C0-431A-A13C-E3ABA312C1C1}" srcOrd="0" destOrd="0" parTransId="{FA0B16BF-FB3D-428B-9589-9FE3C8077547}" sibTransId="{4F49F651-35C5-4CDA-B109-03379519F56C}"/>
    <dgm:cxn modelId="{EAC5437F-41D9-4B5A-9328-9F31DC72FEB1}" srcId="{54DCBC4D-7CEF-4D1F-9A88-DC3E777DB10C}" destId="{002D5F0A-570A-427B-A15F-6189823AE52F}" srcOrd="0" destOrd="0" parTransId="{E03F1662-380A-4A65-ADEE-1F9C604AAA4A}" sibTransId="{3D011622-496C-46A4-AE85-9248665064E2}"/>
    <dgm:cxn modelId="{F3729B84-5169-374F-8E53-5EE402B7E67D}" type="presOf" srcId="{EFBB7984-6527-4B64-9F13-5719FDEB6C2A}" destId="{31304EC3-90CF-A34D-BBAD-14F0638847E7}" srcOrd="0" destOrd="0" presId="urn:microsoft.com/office/officeart/2005/8/layout/vList2"/>
    <dgm:cxn modelId="{DA8EA286-0787-4377-ACE0-6D15748AA06E}" srcId="{54DCBC4D-7CEF-4D1F-9A88-DC3E777DB10C}" destId="{EFBB7984-6527-4B64-9F13-5719FDEB6C2A}" srcOrd="1" destOrd="0" parTransId="{61718BA4-E00C-4532-80B0-64D767F18C94}" sibTransId="{7D3E1FE3-CE61-4C7E-BBBA-B0319593D4E9}"/>
    <dgm:cxn modelId="{E39FEC8E-E03D-4030-8375-95F21A7016E5}" srcId="{EFBB7984-6527-4B64-9F13-5719FDEB6C2A}" destId="{15DF4D72-989F-443F-84FC-79026FB58FE5}" srcOrd="3" destOrd="0" parTransId="{6D6A0255-EE67-41FA-93F5-03F589095B58}" sibTransId="{2870DF77-7F36-4DF6-B960-A2EB64007568}"/>
    <dgm:cxn modelId="{F380C9BE-A2CB-EA4C-A045-717732FB536A}" type="presOf" srcId="{E7DDD68C-C119-4009-A0A8-3F6B52916FAD}" destId="{441806D6-8927-934B-B24A-B767753E3C0B}" srcOrd="0" destOrd="0" presId="urn:microsoft.com/office/officeart/2005/8/layout/vList2"/>
    <dgm:cxn modelId="{E7B2E6C8-ECF3-474A-ADBC-9CF869C468A6}" type="presOf" srcId="{15DF4D72-989F-443F-84FC-79026FB58FE5}" destId="{1D7E6A33-0001-1F4B-AF40-D4F9CB4BFB0E}" srcOrd="0" destOrd="3" presId="urn:microsoft.com/office/officeart/2005/8/layout/vList2"/>
    <dgm:cxn modelId="{77210BF8-0EE3-D645-8DD9-CA5103414D1C}" type="presOf" srcId="{002D5F0A-570A-427B-A15F-6189823AE52F}" destId="{8A934B7E-A046-304A-8D22-10B7DD799CA7}" srcOrd="0" destOrd="0" presId="urn:microsoft.com/office/officeart/2005/8/layout/vList2"/>
    <dgm:cxn modelId="{348EA3B6-A1D8-6441-8386-F1683DD6EB57}" type="presParOf" srcId="{201103D6-C8AF-5D4D-9C50-F26CE71A4D36}" destId="{8A934B7E-A046-304A-8D22-10B7DD799CA7}" srcOrd="0" destOrd="0" presId="urn:microsoft.com/office/officeart/2005/8/layout/vList2"/>
    <dgm:cxn modelId="{BC55D960-D228-C249-A0DB-85595B26423F}" type="presParOf" srcId="{201103D6-C8AF-5D4D-9C50-F26CE71A4D36}" destId="{441806D6-8927-934B-B24A-B767753E3C0B}" srcOrd="1" destOrd="0" presId="urn:microsoft.com/office/officeart/2005/8/layout/vList2"/>
    <dgm:cxn modelId="{D7746656-21F6-574E-9AC0-80FE82FCBD8E}" type="presParOf" srcId="{201103D6-C8AF-5D4D-9C50-F26CE71A4D36}" destId="{31304EC3-90CF-A34D-BBAD-14F0638847E7}" srcOrd="2" destOrd="0" presId="urn:microsoft.com/office/officeart/2005/8/layout/vList2"/>
    <dgm:cxn modelId="{ED1EAB88-928F-0044-B0D0-8A05B991BA14}" type="presParOf" srcId="{201103D6-C8AF-5D4D-9C50-F26CE71A4D36}" destId="{1D7E6A33-0001-1F4B-AF40-D4F9CB4BFB0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934B7E-A046-304A-8D22-10B7DD799CA7}">
      <dsp:nvSpPr>
        <dsp:cNvPr id="0" name=""/>
        <dsp:cNvSpPr/>
      </dsp:nvSpPr>
      <dsp:spPr>
        <a:xfrm>
          <a:off x="0" y="4855"/>
          <a:ext cx="10681939" cy="4668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What does final table show?</a:t>
          </a:r>
          <a:endParaRPr lang="en-US" sz="1900" kern="1200"/>
        </a:p>
      </dsp:txBody>
      <dsp:txXfrm>
        <a:off x="22789" y="27644"/>
        <a:ext cx="10636361" cy="421252"/>
      </dsp:txXfrm>
    </dsp:sp>
    <dsp:sp modelId="{441806D6-8927-934B-B24A-B767753E3C0B}">
      <dsp:nvSpPr>
        <dsp:cNvPr id="0" name=""/>
        <dsp:cNvSpPr/>
      </dsp:nvSpPr>
      <dsp:spPr>
        <a:xfrm>
          <a:off x="0" y="471685"/>
          <a:ext cx="10681939" cy="5974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9152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 Each row shows revenue generated from an individual customer on a certain product, within the month</a:t>
          </a:r>
        </a:p>
      </dsp:txBody>
      <dsp:txXfrm>
        <a:off x="0" y="471685"/>
        <a:ext cx="10681939" cy="597487"/>
      </dsp:txXfrm>
    </dsp:sp>
    <dsp:sp modelId="{31304EC3-90CF-A34D-BBAD-14F0638847E7}">
      <dsp:nvSpPr>
        <dsp:cNvPr id="0" name=""/>
        <dsp:cNvSpPr/>
      </dsp:nvSpPr>
      <dsp:spPr>
        <a:xfrm>
          <a:off x="0" y="1069172"/>
          <a:ext cx="10681939" cy="4668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Use Cases within Tableau Dashboard (Graph, Chart, Table, etc.):</a:t>
          </a:r>
          <a:endParaRPr lang="en-US" sz="1900" kern="1200" dirty="0"/>
        </a:p>
      </dsp:txBody>
      <dsp:txXfrm>
        <a:off x="22789" y="1091961"/>
        <a:ext cx="10636361" cy="421252"/>
      </dsp:txXfrm>
    </dsp:sp>
    <dsp:sp modelId="{1D7E6A33-0001-1F4B-AF40-D4F9CB4BFB0E}">
      <dsp:nvSpPr>
        <dsp:cNvPr id="0" name=""/>
        <dsp:cNvSpPr/>
      </dsp:nvSpPr>
      <dsp:spPr>
        <a:xfrm>
          <a:off x="0" y="1536002"/>
          <a:ext cx="10681939" cy="1179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9152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 Total revenue, revenue by product, revenue by month, revenue by region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 Top-performing products and customers, generating most revenue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 Top-performing products per segment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 Characteristics of customers most likely to make a purchase, and frequency of those purchases</a:t>
          </a:r>
        </a:p>
      </dsp:txBody>
      <dsp:txXfrm>
        <a:off x="0" y="1536002"/>
        <a:ext cx="10681939" cy="11799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2DF39-9D7F-BC47-AF85-FF716F1293DB}" type="datetimeFigureOut">
              <a:rPr lang="en-US" smtClean="0"/>
              <a:t>12/23/24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8BC304-A37C-1244-B543-34E438A11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688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8BC304-A37C-1244-B543-34E438A114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957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table </a:t>
            </a:r>
            <a:r>
              <a:rPr lang="en-US" dirty="0" err="1"/>
              <a:t>dim_customer</a:t>
            </a:r>
            <a:r>
              <a:rPr lang="en-US" dirty="0"/>
              <a:t> contains customer information; specifically, this table contains unique customers (determined by variable </a:t>
            </a:r>
            <a:r>
              <a:rPr lang="en-US" dirty="0" err="1"/>
              <a:t>customer_id</a:t>
            </a:r>
            <a:r>
              <a:rPr lang="en-US" dirty="0"/>
              <a:t>) and their name, region and segment. </a:t>
            </a:r>
          </a:p>
          <a:p>
            <a:endParaRPr lang="en-US" dirty="0"/>
          </a:p>
          <a:p>
            <a:r>
              <a:rPr lang="en-US" dirty="0"/>
              <a:t>The table </a:t>
            </a:r>
            <a:r>
              <a:rPr lang="en-US" dirty="0" err="1"/>
              <a:t>dim_product</a:t>
            </a:r>
            <a:r>
              <a:rPr lang="en-US" dirty="0"/>
              <a:t> contains product information, containing unique products (determined by variable </a:t>
            </a:r>
            <a:r>
              <a:rPr lang="en-US" dirty="0" err="1"/>
              <a:t>product_id</a:t>
            </a:r>
            <a:r>
              <a:rPr lang="en-US" dirty="0"/>
              <a:t>) and the product’s name name, as well as the category it belongs to. </a:t>
            </a:r>
          </a:p>
          <a:p>
            <a:endParaRPr lang="en-US" dirty="0"/>
          </a:p>
          <a:p>
            <a:r>
              <a:rPr lang="en-US" dirty="0"/>
              <a:t>The table </a:t>
            </a:r>
            <a:r>
              <a:rPr lang="en-US" dirty="0" err="1"/>
              <a:t>fact_sales</a:t>
            </a:r>
            <a:r>
              <a:rPr lang="en-US" dirty="0"/>
              <a:t> includes order information, and contains foreign keys </a:t>
            </a:r>
            <a:r>
              <a:rPr lang="en-US" dirty="0" err="1"/>
              <a:t>customer_id</a:t>
            </a:r>
            <a:r>
              <a:rPr lang="en-US" dirty="0"/>
              <a:t> and </a:t>
            </a:r>
            <a:r>
              <a:rPr lang="en-US" dirty="0" err="1"/>
              <a:t>product_id</a:t>
            </a:r>
            <a:r>
              <a:rPr lang="en-US" dirty="0"/>
              <a:t> that are used to append customer and product information from tables </a:t>
            </a:r>
            <a:r>
              <a:rPr lang="en-US" dirty="0" err="1"/>
              <a:t>dim_customer</a:t>
            </a:r>
            <a:r>
              <a:rPr lang="en-US" dirty="0"/>
              <a:t> and </a:t>
            </a:r>
            <a:r>
              <a:rPr lang="en-US" dirty="0" err="1"/>
              <a:t>dim_product</a:t>
            </a:r>
            <a:r>
              <a:rPr lang="en-US" dirty="0"/>
              <a:t>. Therefore, </a:t>
            </a:r>
            <a:r>
              <a:rPr lang="en-US" dirty="0" err="1"/>
              <a:t>fact_sales</a:t>
            </a:r>
            <a:r>
              <a:rPr lang="en-US" dirty="0"/>
              <a:t> contains unique order information (determined by variable </a:t>
            </a:r>
            <a:r>
              <a:rPr lang="en-US" dirty="0" err="1"/>
              <a:t>order_id</a:t>
            </a:r>
            <a:r>
              <a:rPr lang="en-US" dirty="0"/>
              <a:t>), including the order date and money spent, as well as information about the customer buying the order and the product being ordered.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8BC304-A37C-1244-B543-34E438A114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302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3BB08-BE3B-ECE1-31AF-8F2A9F9B5F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4013C9-4727-BEE8-C62A-4088777F1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2730-9A07-54A7-EAFA-446FD667B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FE94-F340-DF4A-94BD-A55D6FF18CF8}" type="datetimeFigureOut">
              <a:rPr lang="en-US" smtClean="0"/>
              <a:t>12/23/24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95D9D-809D-03E7-F4A5-3AC6F82C6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1D94F-BC5D-57C4-34BD-F2135DCE1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342FB-CE7D-684A-A9EA-C62EA24BA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425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30B01-1445-9108-1C28-75D9981C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B57340-FCA7-6B3B-08CB-421F71393C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54DDD-C644-B0DB-1600-889AA1A32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FE94-F340-DF4A-94BD-A55D6FF18CF8}" type="datetimeFigureOut">
              <a:rPr lang="en-US" smtClean="0"/>
              <a:t>12/23/24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73B5D-209D-6C62-878F-70EB0DFEF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8BA06-D732-B9A7-0C7F-F48965B88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342FB-CE7D-684A-A9EA-C62EA24BA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53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F25949-F61D-3EE8-E45C-E81A5A8FF4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2846A2-0CC5-0EBA-A555-1DC5956D4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74BB5-5E1A-ACEE-8EBE-C26198B10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FE94-F340-DF4A-94BD-A55D6FF18CF8}" type="datetimeFigureOut">
              <a:rPr lang="en-US" smtClean="0"/>
              <a:t>12/23/24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3A883-F045-C394-B1B7-F44D47C13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0727C-A85A-6707-9555-7457FE129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342FB-CE7D-684A-A9EA-C62EA24BA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932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C3E2E-E2A2-9A61-B508-D33551BC4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1AB99-E6E6-7D60-32E5-082DC665E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246D18-0119-39D8-2A81-88D45B2B5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FE94-F340-DF4A-94BD-A55D6FF18CF8}" type="datetimeFigureOut">
              <a:rPr lang="en-US" smtClean="0"/>
              <a:t>12/23/24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DE1AA-174A-77BF-351C-04AD14D2F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6FB8B-C7CD-6860-B1D2-75796EE38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342FB-CE7D-684A-A9EA-C62EA24BA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7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75F16-E527-9702-50B6-F8EF5F3A7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91FEF2-3339-2D87-D6AE-B8DA798BA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1FD56-9BC0-D426-759B-87259C56C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FE94-F340-DF4A-94BD-A55D6FF18CF8}" type="datetimeFigureOut">
              <a:rPr lang="en-US" smtClean="0"/>
              <a:t>12/23/24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728AF-4F6C-6739-5B10-C8E54431A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5318E-8E70-E818-8EA1-1E55BCF2B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342FB-CE7D-684A-A9EA-C62EA24BA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43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2F3C-D0BE-6B47-B0DB-DE499D787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E8D73-81D3-706D-9921-8811EFD3AE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5BE23B-973D-179E-DF7A-CE8748B7A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2B997F-54A6-5846-B3DF-27CF72900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FE94-F340-DF4A-94BD-A55D6FF18CF8}" type="datetimeFigureOut">
              <a:rPr lang="en-US" smtClean="0"/>
              <a:t>12/23/24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07FDCC-CCDF-765F-7500-B2CDE1E08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2BB523-BAEF-281A-30A3-5C518F818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342FB-CE7D-684A-A9EA-C62EA24BA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0116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4575D-155F-036E-FD80-AD2980748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855ECD-6905-334C-B5E5-3F8E82A03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BDBA5-8A2E-3809-BA3B-96777149F3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EDDDA8-E6FF-998C-25F2-11EDE811B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00035D-A312-B013-4EA4-1AA1A3FDDA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A7B2AA-C574-B62F-B28B-EF45AA286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FE94-F340-DF4A-94BD-A55D6FF18CF8}" type="datetimeFigureOut">
              <a:rPr lang="en-US" smtClean="0"/>
              <a:t>12/23/24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183DEF-B411-ABAB-D594-1C000FCBD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FBD826-4A15-C598-BA19-1B41D3249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342FB-CE7D-684A-A9EA-C62EA24BA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7812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A360E-75DE-BE9F-EE17-DBA65D469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D4BC5A-D7CC-C891-DD75-A3D08945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FE94-F340-DF4A-94BD-A55D6FF18CF8}" type="datetimeFigureOut">
              <a:rPr lang="en-US" smtClean="0"/>
              <a:t>12/23/24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77496D-5BFE-C820-D2B1-D70C7AC21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AD376D-41A9-ECB6-BA71-1CC0711F1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342FB-CE7D-684A-A9EA-C62EA24BA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7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5F9D5D-D01B-54A9-850C-1859A3F1A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FE94-F340-DF4A-94BD-A55D6FF18CF8}" type="datetimeFigureOut">
              <a:rPr lang="en-US" smtClean="0"/>
              <a:t>12/23/24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749327-8064-FA4A-466F-9F1601CA3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1E7B7-E3D0-9811-6F61-258A095E8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342FB-CE7D-684A-A9EA-C62EA24BA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286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5D17D-4021-6EE3-DBF4-9108A5CDD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55095-81F5-E301-16F1-41D48C833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D57D92-5554-0A73-43E7-6DD2F089C7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6799C8-4B28-86B1-C4D0-A481A52EE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FE94-F340-DF4A-94BD-A55D6FF18CF8}" type="datetimeFigureOut">
              <a:rPr lang="en-US" smtClean="0"/>
              <a:t>12/23/24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45E07D-B955-3BE5-C331-BA654249C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84ED39-251C-2D65-9F1C-6814F5BCB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342FB-CE7D-684A-A9EA-C62EA24BA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6969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2FDE0-19AF-211D-ADEA-27A93BB9E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121F73-7C83-CB8D-6E2F-9BA8571236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2618C-576A-79FB-1A27-453EF0CDF1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3CF6AD-2B04-8790-BAEA-8F51051F3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FE94-F340-DF4A-94BD-A55D6FF18CF8}" type="datetimeFigureOut">
              <a:rPr lang="en-US" smtClean="0"/>
              <a:t>12/23/24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6B184E-AE63-2E60-9873-B01D26C7A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5DD874-C207-70E2-69EC-4B1902AF3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342FB-CE7D-684A-A9EA-C62EA24BA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78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BFD61F-5EEA-3FAE-E186-4461B8575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6E42A6-EA57-6298-F98A-13904049C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DEACB-21C4-1FD8-71B8-3692451BFC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19FE94-F340-DF4A-94BD-A55D6FF18CF8}" type="datetimeFigureOut">
              <a:rPr lang="en-US" smtClean="0"/>
              <a:t>12/23/24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092FA-1822-0086-E56B-337EADF5D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25FE6-9675-193B-8408-E606E589E3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D342FB-CE7D-684A-A9EA-C62EA24BA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6" r:id="rId1"/>
    <p:sldLayoutId id="2147483997" r:id="rId2"/>
    <p:sldLayoutId id="2147483998" r:id="rId3"/>
    <p:sldLayoutId id="2147483999" r:id="rId4"/>
    <p:sldLayoutId id="2147484000" r:id="rId5"/>
    <p:sldLayoutId id="2147484001" r:id="rId6"/>
    <p:sldLayoutId id="2147484002" r:id="rId7"/>
    <p:sldLayoutId id="2147484003" r:id="rId8"/>
    <p:sldLayoutId id="2147484004" r:id="rId9"/>
    <p:sldLayoutId id="2147484005" r:id="rId10"/>
    <p:sldLayoutId id="21474840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Graphs And Numbers">
            <a:extLst>
              <a:ext uri="{FF2B5EF4-FFF2-40B4-BE49-F238E27FC236}">
                <a16:creationId xmlns:a16="http://schemas.microsoft.com/office/drawing/2014/main" id="{430E77C9-E4A8-C268-7BEC-643EB66E9F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39F5E3-8178-E2AF-3467-1C83F641D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b="1" dirty="0">
                <a:solidFill>
                  <a:srgbClr val="FFFFFF"/>
                </a:solidFill>
              </a:rPr>
              <a:t>Sales Performance </a:t>
            </a:r>
            <a:br>
              <a:rPr lang="en-US" sz="5200" b="1" dirty="0">
                <a:solidFill>
                  <a:srgbClr val="FFFFFF"/>
                </a:solidFill>
              </a:rPr>
            </a:br>
            <a:r>
              <a:rPr lang="en-US" sz="5200" b="1" dirty="0">
                <a:solidFill>
                  <a:srgbClr val="FFFFFF"/>
                </a:solidFill>
              </a:rPr>
              <a:t>Data Pipeline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C2AA30-3C93-B29D-ED92-96BFC4918C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By: Deana Moghaddas</a:t>
            </a:r>
          </a:p>
        </p:txBody>
      </p:sp>
    </p:spTree>
    <p:extLst>
      <p:ext uri="{BB962C8B-B14F-4D97-AF65-F5344CB8AC3E}">
        <p14:creationId xmlns:p14="http://schemas.microsoft.com/office/powerpoint/2010/main" val="309658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02239D2-A05D-4A1C-9F06-FBA7FC730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67EBCA-1041-0020-2693-9ADDD5F82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538956"/>
            <a:ext cx="8985250" cy="749300"/>
          </a:xfrm>
        </p:spPr>
        <p:txBody>
          <a:bodyPr anchor="t">
            <a:normAutofit/>
          </a:bodyPr>
          <a:lstStyle/>
          <a:p>
            <a:r>
              <a:rPr lang="en-US" dirty="0"/>
              <a:t>Data Pipeline Overview</a:t>
            </a:r>
          </a:p>
        </p:txBody>
      </p:sp>
      <p:pic>
        <p:nvPicPr>
          <p:cNvPr id="14" name="Graphic 13" descr="Database">
            <a:extLst>
              <a:ext uri="{FF2B5EF4-FFF2-40B4-BE49-F238E27FC236}">
                <a16:creationId xmlns:a16="http://schemas.microsoft.com/office/drawing/2014/main" id="{6E776B47-B981-B67A-537F-0064E7E1A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4900" y="538956"/>
            <a:ext cx="749300" cy="7493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4FB48-90B4-7E90-DF6A-4D7F8CDF9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846" y="1587499"/>
            <a:ext cx="11115260" cy="5270500"/>
          </a:xfrm>
        </p:spPr>
        <p:txBody>
          <a:bodyPr>
            <a:normAutofit fontScale="92500" lnSpcReduction="10000"/>
          </a:bodyPr>
          <a:lstStyle/>
          <a:p>
            <a:pPr lvl="0">
              <a:lnSpc>
                <a:spcPct val="110000"/>
              </a:lnSpc>
              <a:buFont typeface="+mj-lt"/>
              <a:buAutoNum type="arabicPeriod"/>
            </a:pPr>
            <a:r>
              <a:rPr lang="en-US" sz="1800" dirty="0"/>
              <a:t>Establish connection between RStudio and </a:t>
            </a:r>
            <a:r>
              <a:rPr lang="en-US" sz="1800" dirty="0" err="1"/>
              <a:t>PostGreSQL</a:t>
            </a:r>
            <a:r>
              <a:rPr lang="en-US" sz="1800" dirty="0"/>
              <a:t> database. </a:t>
            </a:r>
          </a:p>
          <a:p>
            <a:pPr lvl="0">
              <a:lnSpc>
                <a:spcPct val="110000"/>
              </a:lnSpc>
              <a:buFont typeface="+mj-lt"/>
              <a:buAutoNum type="arabicPeriod"/>
            </a:pPr>
            <a:r>
              <a:rPr lang="en-US" sz="1800" dirty="0"/>
              <a:t>Load CSVs into database and store into preliminary data tables: </a:t>
            </a:r>
            <a:r>
              <a:rPr lang="en-US" sz="1800" b="1" dirty="0"/>
              <a:t>customers</a:t>
            </a:r>
            <a:r>
              <a:rPr lang="en-US" sz="1800" dirty="0"/>
              <a:t>, </a:t>
            </a:r>
            <a:r>
              <a:rPr lang="en-US" sz="1800" b="1" dirty="0"/>
              <a:t>products</a:t>
            </a:r>
            <a:r>
              <a:rPr lang="en-US" sz="1800" dirty="0"/>
              <a:t>, and </a:t>
            </a:r>
            <a:r>
              <a:rPr lang="en-US" sz="1800" b="1" dirty="0"/>
              <a:t>orders</a:t>
            </a:r>
            <a:r>
              <a:rPr lang="en-US" sz="1800" dirty="0"/>
              <a:t>.</a:t>
            </a:r>
          </a:p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en-US" sz="1800" dirty="0"/>
              <a:t>Create intermediate datasets: </a:t>
            </a:r>
            <a:r>
              <a:rPr lang="en-US" sz="1800" b="1" dirty="0" err="1"/>
              <a:t>dim_customer</a:t>
            </a:r>
            <a:r>
              <a:rPr lang="en-US" sz="1800" b="1" dirty="0"/>
              <a:t> </a:t>
            </a:r>
            <a:r>
              <a:rPr lang="en-US" sz="1800" dirty="0"/>
              <a:t>and </a:t>
            </a:r>
            <a:r>
              <a:rPr lang="en-US" sz="1800" b="1" dirty="0" err="1"/>
              <a:t>dim_product</a:t>
            </a:r>
            <a:endParaRPr lang="en-US" sz="1800" b="1" dirty="0"/>
          </a:p>
          <a:p>
            <a:pPr lvl="1">
              <a:lnSpc>
                <a:spcPct val="110000"/>
              </a:lnSpc>
              <a:buFont typeface="+mj-lt"/>
              <a:buAutoNum type="alphaLcParenR"/>
            </a:pPr>
            <a:r>
              <a:rPr lang="en-US" sz="1600" dirty="0"/>
              <a:t>Use Create Table statements to define variables, types and constraints</a:t>
            </a:r>
          </a:p>
          <a:p>
            <a:pPr lvl="2">
              <a:lnSpc>
                <a:spcPct val="110000"/>
              </a:lnSpc>
            </a:pPr>
            <a:r>
              <a:rPr lang="en-US" sz="1400" dirty="0"/>
              <a:t>Set maximum lengths dynamically using preliminary data tables; set primary keys to ensure uniqueness</a:t>
            </a:r>
          </a:p>
          <a:p>
            <a:pPr lvl="1">
              <a:lnSpc>
                <a:spcPct val="110000"/>
              </a:lnSpc>
              <a:buFont typeface="+mj-lt"/>
              <a:buAutoNum type="alphaLcParenR"/>
            </a:pPr>
            <a:r>
              <a:rPr lang="en-US" sz="1600" dirty="0"/>
              <a:t>Insert data into tables and take the following processing steps, using </a:t>
            </a:r>
            <a:r>
              <a:rPr lang="en-US" sz="1600" b="1" dirty="0"/>
              <a:t>customers </a:t>
            </a:r>
            <a:r>
              <a:rPr lang="en-US" sz="1600" dirty="0"/>
              <a:t>and </a:t>
            </a:r>
            <a:r>
              <a:rPr lang="en-US" sz="1600" b="1" dirty="0"/>
              <a:t>products</a:t>
            </a:r>
            <a:r>
              <a:rPr lang="en-US" sz="1600" dirty="0"/>
              <a:t> respectively:</a:t>
            </a:r>
          </a:p>
          <a:p>
            <a:pPr lvl="2">
              <a:lnSpc>
                <a:spcPct val="110000"/>
              </a:lnSpc>
            </a:pPr>
            <a:r>
              <a:rPr lang="en-US" sz="1400" dirty="0"/>
              <a:t>Remove all whitespaces from ID variables, and remove trailing /leading spaces for remaining VARCHAR variables</a:t>
            </a:r>
          </a:p>
          <a:p>
            <a:pPr lvl="2">
              <a:lnSpc>
                <a:spcPct val="110000"/>
              </a:lnSpc>
            </a:pPr>
            <a:r>
              <a:rPr lang="en-US" sz="1400" dirty="0"/>
              <a:t>Convert VARCHAR variables to uppercase for consistency. If VARCHAR variables are empty strings, set NULL. </a:t>
            </a:r>
          </a:p>
          <a:p>
            <a:pPr lvl="2">
              <a:lnSpc>
                <a:spcPct val="110000"/>
              </a:lnSpc>
            </a:pPr>
            <a:r>
              <a:rPr lang="en-US" sz="1400" dirty="0"/>
              <a:t>Remove rows with primary keys containing NULL or NA since they cannot be used to join</a:t>
            </a:r>
          </a:p>
          <a:p>
            <a:pPr lvl="2">
              <a:lnSpc>
                <a:spcPct val="110000"/>
              </a:lnSpc>
            </a:pPr>
            <a:r>
              <a:rPr lang="en-US" sz="1400" dirty="0"/>
              <a:t>Set all invalid dates to NA</a:t>
            </a:r>
          </a:p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en-US" sz="1800" dirty="0"/>
              <a:t>Create intermediate dataset: </a:t>
            </a:r>
            <a:r>
              <a:rPr lang="en-US" sz="1800" b="1" dirty="0" err="1"/>
              <a:t>fact_sales</a:t>
            </a:r>
            <a:endParaRPr lang="en-US" sz="1800" b="1" dirty="0"/>
          </a:p>
          <a:p>
            <a:pPr lvl="1">
              <a:lnSpc>
                <a:spcPct val="110000"/>
              </a:lnSpc>
              <a:buFont typeface="+mj-lt"/>
              <a:buAutoNum type="alphaLcParenR"/>
            </a:pPr>
            <a:r>
              <a:rPr lang="en-US" sz="1600" dirty="0"/>
              <a:t>Left join </a:t>
            </a:r>
            <a:r>
              <a:rPr lang="en-US" sz="1600" b="1" dirty="0" err="1"/>
              <a:t>dim_customer</a:t>
            </a:r>
            <a:r>
              <a:rPr lang="en-US" sz="1600" b="1" dirty="0"/>
              <a:t> </a:t>
            </a:r>
            <a:r>
              <a:rPr lang="en-US" sz="1600" dirty="0"/>
              <a:t>and </a:t>
            </a:r>
            <a:r>
              <a:rPr lang="en-US" sz="1600" b="1" dirty="0" err="1"/>
              <a:t>dim_product</a:t>
            </a:r>
            <a:r>
              <a:rPr lang="en-US" sz="1600" dirty="0"/>
              <a:t> on foreign keys to </a:t>
            </a:r>
            <a:r>
              <a:rPr lang="en-US" sz="1600" b="1" dirty="0"/>
              <a:t>orders</a:t>
            </a:r>
            <a:r>
              <a:rPr lang="en-US" sz="1600" dirty="0"/>
              <a:t>. Repeat above processing steps for remaining variables.</a:t>
            </a:r>
          </a:p>
          <a:p>
            <a:pPr lvl="1">
              <a:lnSpc>
                <a:spcPct val="110000"/>
              </a:lnSpc>
              <a:buFont typeface="+mj-lt"/>
              <a:buAutoNum type="alphaLcParenR"/>
            </a:pPr>
            <a:r>
              <a:rPr lang="en-US" sz="1600" dirty="0"/>
              <a:t>Set numeric variables to 0 when NULL</a:t>
            </a:r>
          </a:p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en-US" sz="1800" dirty="0"/>
              <a:t>Create final dataset: </a:t>
            </a:r>
            <a:r>
              <a:rPr lang="en-US" sz="1800" b="1" dirty="0" err="1"/>
              <a:t>sales_performance</a:t>
            </a:r>
            <a:r>
              <a:rPr lang="en-US" sz="1800" b="1" dirty="0"/>
              <a:t> </a:t>
            </a:r>
          </a:p>
          <a:p>
            <a:pPr lvl="1">
              <a:lnSpc>
                <a:spcPct val="110000"/>
              </a:lnSpc>
              <a:buFont typeface="+mj-lt"/>
              <a:buAutoNum type="alphaLcParenR"/>
            </a:pPr>
            <a:r>
              <a:rPr lang="en-US" sz="1600" dirty="0"/>
              <a:t>Using </a:t>
            </a:r>
            <a:r>
              <a:rPr lang="en-US" sz="1600" b="1" dirty="0" err="1"/>
              <a:t>fact_sales</a:t>
            </a:r>
            <a:r>
              <a:rPr lang="en-US" sz="1600" b="1" dirty="0"/>
              <a:t>, </a:t>
            </a:r>
            <a:r>
              <a:rPr lang="en-US" sz="1600" dirty="0"/>
              <a:t>extract month from </a:t>
            </a:r>
            <a:r>
              <a:rPr lang="en-US" sz="1600" dirty="0" err="1"/>
              <a:t>order_date</a:t>
            </a:r>
            <a:r>
              <a:rPr lang="en-US" sz="1600" dirty="0"/>
              <a:t> variable. Aggregate revenue and group by month, customer and product. </a:t>
            </a:r>
          </a:p>
          <a:p>
            <a:pPr lvl="1">
              <a:lnSpc>
                <a:spcPct val="110000"/>
              </a:lnSpc>
              <a:buFont typeface="+mj-lt"/>
              <a:buAutoNum type="alphaLcParenR"/>
            </a:pPr>
            <a:r>
              <a:rPr lang="en-US" sz="1600" dirty="0"/>
              <a:t>Result: each row shows revenue generated from an individual customer on a certain product, within the month</a:t>
            </a:r>
          </a:p>
          <a:p>
            <a:pPr lvl="1">
              <a:buFont typeface="+mj-lt"/>
              <a:buAutoNum type="arabicPeriod"/>
            </a:pPr>
            <a:endParaRPr lang="en-US" sz="1100" dirty="0"/>
          </a:p>
          <a:p>
            <a:pPr lvl="1"/>
            <a:endParaRPr lang="en-US" sz="1100" dirty="0"/>
          </a:p>
          <a:p>
            <a:pPr lvl="0"/>
            <a:endParaRPr lang="en-US" sz="1100" dirty="0"/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498025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E8A31-A205-E0D1-87DF-D2CB2FEC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Schema</a:t>
            </a:r>
          </a:p>
        </p:txBody>
      </p:sp>
      <p:pic>
        <p:nvPicPr>
          <p:cNvPr id="5" name="Content Placeholder 4" descr="A screenshot of a data flow&#10;&#10;Description automatically generated">
            <a:extLst>
              <a:ext uri="{FF2B5EF4-FFF2-40B4-BE49-F238E27FC236}">
                <a16:creationId xmlns:a16="http://schemas.microsoft.com/office/drawing/2014/main" id="{900D9EE7-4EA0-0BFC-FD5F-7513F505C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9800" y="1375657"/>
            <a:ext cx="10515600" cy="5117218"/>
          </a:xfrm>
        </p:spPr>
      </p:pic>
    </p:spTree>
    <p:extLst>
      <p:ext uri="{BB962C8B-B14F-4D97-AF65-F5344CB8AC3E}">
        <p14:creationId xmlns:p14="http://schemas.microsoft.com/office/powerpoint/2010/main" val="2455603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6FE53-96F3-A109-CD0A-3C6E0F79E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407"/>
            <a:ext cx="10515600" cy="1325563"/>
          </a:xfrm>
        </p:spPr>
        <p:txBody>
          <a:bodyPr/>
          <a:lstStyle/>
          <a:p>
            <a:r>
              <a:rPr lang="en-US" dirty="0"/>
              <a:t>Final Table and Use Cases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7F5A10E-AB98-A412-5F1E-29EC722536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664"/>
          <a:stretch/>
        </p:blipFill>
        <p:spPr>
          <a:xfrm>
            <a:off x="1384611" y="4244498"/>
            <a:ext cx="8751849" cy="216331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FA376D-EEC4-2895-12EB-CC93DF5E8A42}"/>
              </a:ext>
            </a:extLst>
          </p:cNvPr>
          <p:cNvSpPr txBox="1"/>
          <p:nvPr/>
        </p:nvSpPr>
        <p:spPr>
          <a:xfrm>
            <a:off x="336396" y="6495277"/>
            <a:ext cx="10848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Example: 10 rows from </a:t>
            </a:r>
            <a:r>
              <a:rPr lang="en-US" sz="1200" b="1" dirty="0" err="1"/>
              <a:t>sales_performance</a:t>
            </a:r>
            <a:endParaRPr lang="en-US" sz="1200" b="1" dirty="0"/>
          </a:p>
        </p:txBody>
      </p:sp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2FC7AECF-4FB5-FECA-872B-72122CD398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6227100"/>
              </p:ext>
            </p:extLst>
          </p:nvPr>
        </p:nvGraphicFramePr>
        <p:xfrm>
          <a:off x="559419" y="1282390"/>
          <a:ext cx="10681939" cy="2720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7706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1452</TotalTime>
  <Words>483</Words>
  <Application>Microsoft Macintosh PowerPoint</Application>
  <PresentationFormat>Widescreen</PresentationFormat>
  <Paragraphs>38</Paragraphs>
  <Slides>4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Sales Performance  Data Pipeline</vt:lpstr>
      <vt:lpstr>Data Pipeline Overview</vt:lpstr>
      <vt:lpstr>Database Schema</vt:lpstr>
      <vt:lpstr>Final Table and Use Cases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Performance  Data Pipeline</dc:title>
  <dc:creator>Deana Moghaddas</dc:creator>
  <cp:lastModifiedBy>Deana Moghaddas</cp:lastModifiedBy>
  <cp:revision>3</cp:revision>
  <dcterms:created xsi:type="dcterms:W3CDTF">2024-12-22T22:35:23Z</dcterms:created>
  <dcterms:modified xsi:type="dcterms:W3CDTF">2024-12-24T03:10:20Z</dcterms:modified>
</cp:coreProperties>
</file>